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4" r:id="rId2"/>
    <p:sldId id="370" r:id="rId3"/>
    <p:sldId id="266" r:id="rId4"/>
    <p:sldId id="267" r:id="rId5"/>
    <p:sldId id="374" r:id="rId6"/>
    <p:sldId id="372" r:id="rId7"/>
    <p:sldId id="375" r:id="rId8"/>
    <p:sldId id="379" r:id="rId9"/>
    <p:sldId id="376" r:id="rId10"/>
    <p:sldId id="377" r:id="rId11"/>
    <p:sldId id="380" r:id="rId12"/>
    <p:sldId id="387" r:id="rId13"/>
    <p:sldId id="384" r:id="rId14"/>
    <p:sldId id="385" r:id="rId15"/>
    <p:sldId id="386" r:id="rId16"/>
    <p:sldId id="388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EFEFE"/>
    <a:srgbClr val="898989"/>
    <a:srgbClr val="B90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288" autoAdjust="0"/>
  </p:normalViewPr>
  <p:slideViewPr>
    <p:cSldViewPr showGuides="1">
      <p:cViewPr varScale="1">
        <p:scale>
          <a:sx n="76" d="100"/>
          <a:sy n="76" d="100"/>
        </p:scale>
        <p:origin x="917" y="5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140" d="100"/>
          <a:sy n="140" d="100"/>
        </p:scale>
        <p:origin x="3596" y="108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A78A55-3702-A9DD-485B-6C2348BAE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454C7-07BE-49E5-A1A4-D66946747FAF}" type="datetime1">
              <a:rPr lang="de-DE" smtClean="0">
                <a:solidFill>
                  <a:srgbClr val="898989"/>
                </a:solidFill>
              </a:rPr>
              <a:t>27.11.2024</a:t>
            </a:fld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380354-33AD-CAA5-CECB-C976388172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895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>
                <a:solidFill>
                  <a:srgbClr val="898989"/>
                </a:solidFill>
              </a:rPr>
              <a:t>Fachbereich | Institut | Person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F8F44-7C9B-FC9C-954B-B3100F2B9A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2718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7D0D7-CB1E-4E76-B87A-A5F3A360A4B8}" type="slidenum">
              <a:rPr lang="de-DE" smtClean="0">
                <a:solidFill>
                  <a:srgbClr val="898989"/>
                </a:solidFill>
              </a:rPr>
              <a:t>‹Nr.›</a:t>
            </a:fld>
            <a:endParaRPr lang="de-DE">
              <a:solidFill>
                <a:srgbClr val="898989"/>
              </a:solidFill>
            </a:endParaRPr>
          </a:p>
        </p:txBody>
      </p:sp>
      <p:grpSp>
        <p:nvGrpSpPr>
          <p:cNvPr id="6" name="TU Da Logo">
            <a:extLst>
              <a:ext uri="{FF2B5EF4-FFF2-40B4-BE49-F238E27FC236}">
                <a16:creationId xmlns:a16="http://schemas.microsoft.com/office/drawing/2014/main" id="{1B2B06D3-8753-5133-9188-AE459F7AD654}"/>
              </a:ext>
            </a:extLst>
          </p:cNvPr>
          <p:cNvGrpSpPr/>
          <p:nvPr/>
        </p:nvGrpSpPr>
        <p:grpSpPr>
          <a:xfrm>
            <a:off x="119822" y="137059"/>
            <a:ext cx="1396524" cy="559248"/>
            <a:chOff x="7454900" y="306388"/>
            <a:chExt cx="1704610" cy="68262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0D839F9D-D886-2326-7EDA-CFF7F40AFE0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88F50A3-1558-A807-1966-87F4BFE9F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D601C6E-9093-8CBD-FD59-89128CE6AC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F27C1C5-EE32-79B6-CC5B-76E0A4669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CA98B89-C06C-1AFA-6046-473CE330AD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CE97323-EA31-B978-ED66-B1F83219FC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8BFE13B-74F5-DD35-6914-A8A6E24A02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00CFEF3E-A6FE-E8FE-10F8-3ED6C3F21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0B05B52-12B6-944D-AC1A-F00C2F4E2E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E356202-0A47-80E7-90B0-E97229222D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654D27-05C8-139B-EB9C-5F888F7226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810847879"/>
      </p:ext>
    </p:extLst>
  </p:cSld>
  <p:clrMap bg1="lt1" tx1="dk1" bg2="lt2" tx2="dk2" accent1="accent1" accent2="accent2" accent3="accent3" accent4="accent4" accent5="accent5" accent6="accent6" hlink="hlink" folHlink="folHlink"/>
  <p:hf hdr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A3A8EF52-6C7A-4E55-BD02-40C6E2ADEFF8}" type="datetime1">
              <a:rPr lang="de-DE" smtClean="0"/>
              <a:t>26.11.2024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r>
              <a:rPr lang="de-DE"/>
              <a:t>Fachbereich | Institut | Person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A89A431-735D-4157-B499-868DAC0D551C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8" name="TU Da Logo">
            <a:extLst>
              <a:ext uri="{FF2B5EF4-FFF2-40B4-BE49-F238E27FC236}">
                <a16:creationId xmlns:a16="http://schemas.microsoft.com/office/drawing/2014/main" id="{96C9F426-C331-5A79-76DF-05A5F9463BF3}"/>
              </a:ext>
            </a:extLst>
          </p:cNvPr>
          <p:cNvGrpSpPr/>
          <p:nvPr/>
        </p:nvGrpSpPr>
        <p:grpSpPr>
          <a:xfrm>
            <a:off x="0" y="0"/>
            <a:ext cx="1396524" cy="559248"/>
            <a:chOff x="7454900" y="306388"/>
            <a:chExt cx="1704610" cy="68262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29449998-EA2C-2328-4B51-411E09C4E08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A34355F-DA0C-5D6B-7826-E4185B86D4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8FD2880-5146-CE19-42AE-BB9DE00652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19F0C27-B9AD-9598-6A47-3085A7D4B4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C03560C-EC72-CF50-20C3-4EA5F06842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0375D7A7-1E67-CF3A-F80C-50846D74CC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B124E21-02A5-C056-2D6F-5FA0D0D9C0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FD42C70B-C72B-02BF-16BD-BB8E559E3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5539213-4F7F-2105-A3FB-10E097A76B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FACB8FC-374A-F97F-4BCF-93906CBC44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086F604-AA6F-7757-E42D-F621BFBEDB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0" name="Notizenplatzhalter 19">
            <a:extLst>
              <a:ext uri="{FF2B5EF4-FFF2-40B4-BE49-F238E27FC236}">
                <a16:creationId xmlns:a16="http://schemas.microsoft.com/office/drawing/2014/main" id="{12F4F817-719A-78AC-E4C4-9C9BEF2E8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6449194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3A8EF52-6C7A-4E55-BD02-40C6E2ADEFF8}" type="datetime1">
              <a:rPr lang="de-DE" smtClean="0"/>
              <a:t>26.11.2024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4731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65093-1A73-0500-8601-A961A4275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AC4A74A-4E37-A1D0-35B3-74203B31AB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AC13098-9ED7-57DF-690A-13E6F6A64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C151BD-ED6C-AC85-0B70-C2321AE16A4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3A8EF52-6C7A-4E55-BD02-40C6E2ADEFF8}" type="datetime1">
              <a:rPr lang="de-DE" smtClean="0"/>
              <a:t>27.11.2024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C22A83-1BA4-F304-9B97-6FB87E8BE6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40EE3E-30C5-E5E7-04B3-598837FC80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4693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554B4-C1F5-FD82-6655-D1C7C68DB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4F7509F-0F85-DD08-6BE4-FF40BA9DD6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E4DEE99-E4F6-D57D-E53D-76A723564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13F24E-4646-F98C-47A4-95FFF190C12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3A8EF52-6C7A-4E55-BD02-40C6E2ADEFF8}" type="datetime1">
              <a:rPr lang="de-DE" smtClean="0"/>
              <a:t>27.11.2024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3FFAF2-2AFB-73D8-793E-3C48FD17E9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BE3396-B45C-431D-B488-95457A2DB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0116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2831D-400F-EBD7-D187-B3C4F6542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621ED04-377B-B42B-867E-9641B67C7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1A7293A-7BA8-501B-D830-7D224D317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6BA3EE-FAF9-EEB5-4CBF-2AEE284643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3A8EF52-6C7A-4E55-BD02-40C6E2ADEFF8}" type="datetime1">
              <a:rPr lang="de-DE" smtClean="0"/>
              <a:t>27.11.2024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FC60D-9F1E-3405-2181-D0CC18AC22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865063-1976-5DDF-6DEA-8D8EF0D4F1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040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21EB1-8F81-DA09-E316-F8CE523A4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0BCE411-9D3F-F2F4-A39B-D839EEEA7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50168DA-2A08-732F-E90B-081B2C544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16696B-A7FB-5CBE-D475-68C301FA6F2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3A8EF52-6C7A-4E55-BD02-40C6E2ADEFF8}" type="datetime1">
              <a:rPr lang="de-DE" smtClean="0"/>
              <a:t>27.11.2024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7621D3-C16B-C62C-5657-8186D4A5AA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AC1C42-7D79-0C25-FB4C-78AD73E9B6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9953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0F016-E81C-8046-6A8F-55688AAFF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019F4BB-88E3-9488-2EE8-579D87669C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F078D38-DD9C-23D0-9F07-0879ABFD8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9E5F5D-C588-9012-F3E6-26938319996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3A8EF52-6C7A-4E55-BD02-40C6E2ADEFF8}" type="datetime1">
              <a:rPr lang="de-DE" smtClean="0"/>
              <a:t>27.11.2024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8DE4F1-447F-CCFE-587A-DB8FB848A0C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8138D8-20A9-1874-B9B6-29B88662DB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097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3A8EF52-6C7A-4E55-BD02-40C6E2ADEFF8}" type="datetime1">
              <a:rPr lang="de-DE" smtClean="0"/>
              <a:t>26.11.2024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5632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0ACAB-3D8D-1448-30F1-9EF270A75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9317A8E-50F7-80BB-24EF-B15A4B1A57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E1FBF8A-FC2A-412F-9B15-F109BAC24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7B50FB-85F2-DF2B-83CE-0C72E9E411D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3A8EF52-6C7A-4E55-BD02-40C6E2ADEFF8}" type="datetime1">
              <a:rPr lang="de-DE" smtClean="0"/>
              <a:t>27.11.2024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55DD82-68B1-30D7-DB6F-E68A10EF59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D7A043-E2A3-07E3-C1FA-CE62CC803F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4138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06D21-7462-81FE-DAA4-D2033490E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5B91C68-FB60-50AD-C01E-4A11DA4CA7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3EF5BC9-172F-B4D3-B030-80D3C93B8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37556B-3565-479E-C00F-C8CC0094EF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3A8EF52-6C7A-4E55-BD02-40C6E2ADEFF8}" type="datetime1">
              <a:rPr lang="de-DE" smtClean="0"/>
              <a:t>27.11.2024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8FEA92-A093-F2D8-AA1A-9C3A588CDE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597957-7CBE-A243-1B19-E32F0C2C5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0244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F995C-8311-5225-3377-F47074AF7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A480C58-2DCE-0F77-3410-3759A418BD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4D802A5-3906-F9FE-D80F-BEAE247AC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162F3F-E20E-B1C0-FBA8-A17FE22AA95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3A8EF52-6C7A-4E55-BD02-40C6E2ADEFF8}" type="datetime1">
              <a:rPr lang="de-DE" smtClean="0"/>
              <a:t>27.11.2024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817E1A-1C10-E566-2D94-B3440737271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F082F2-A837-2240-6A79-6F4543DD28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6139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A213D-22EF-97B3-D6D0-4A4ECD919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3911D86-48E6-BE43-C1B9-065EB00778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95FAADB-F2E8-5241-E86F-C7177B2FD5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17CA8E-9765-452C-2509-985A6DF2364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3A8EF52-6C7A-4E55-BD02-40C6E2ADEFF8}" type="datetime1">
              <a:rPr lang="de-DE" smtClean="0"/>
              <a:t>27.11.2024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6080C9-5C2A-46D4-0547-80AE8699738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C795EC-14FF-D8CB-2CA9-D6EB661E74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3545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97CB4-1701-356B-EF1C-9689A71E2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58723F6-D221-EF3C-A6DA-C4B664FD19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DCD3E7B-6944-0A23-81B2-21AED3BF9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33C2A6-96C3-E574-2896-7EAA44813BC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3A8EF52-6C7A-4E55-BD02-40C6E2ADEFF8}" type="datetime1">
              <a:rPr lang="de-DE" smtClean="0"/>
              <a:t>27.11.2024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A100ED-C52C-E590-97C1-490B8AB8DB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E038BF-4831-140B-276A-524E916EEF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1815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F8966-45A6-3D47-EC59-B1316CB52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BDBF219-9FEA-E95B-A5E0-2DBDD7B4F7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CA8ACE0-17FE-8EE4-566D-C3A0C0529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0096FA-E03F-89FC-85C9-3A77528CDFD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3A8EF52-6C7A-4E55-BD02-40C6E2ADEFF8}" type="datetime1">
              <a:rPr lang="de-DE" smtClean="0"/>
              <a:t>27.11.2024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AE1E73-B89F-31E2-8E3A-63630AC0E83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DE222B-30A2-2160-E9D0-D250EB7366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9581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DF44C-37DB-2A81-F744-2FAFC3247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31BF3A-5FAF-1D63-B367-A098471942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3068EA6-8836-867C-B093-3C7F3FE333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6AF835-A8BD-8F63-729A-7FB2DB5724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3A8EF52-6C7A-4E55-BD02-40C6E2ADEFF8}" type="datetime1">
              <a:rPr lang="de-DE" smtClean="0"/>
              <a:t>27.11.2024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D5C4CB-D4B5-E8D1-F186-28E9C8DEFE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3742BD-ECD0-E7A1-8891-0BE4B0E616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582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05.06.2024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42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093F2-7696-269A-BB11-D5C2FFA8B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1FE660-7BC8-B76D-97BD-90A64F33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05.06.2024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363686E-60AA-D422-E6EE-8DD8E5F8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Data visualization with ggplot2 in R-Studio</a:t>
            </a:r>
            <a:r>
              <a:rPr lang="en-US" dirty="0"/>
              <a:t> / William Jr. Marmol romero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739CE4A-2BE8-F232-4C6E-237F56AB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41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DE3C2-C819-A980-93F3-EAC41895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05.06.2024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40727B-45B4-9274-85DF-F723F18B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01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userDrawn="1">
  <p:cSld name="Zwei Inhal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/>
          </a:p>
        </p:txBody>
      </p:sp>
      <p:sp>
        <p:nvSpPr>
          <p:cNvPr id="5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478367" y="1592264"/>
            <a:ext cx="5513917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de-DE"/>
              <a:t>Textmasterformate durch Klicken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381752" y="1592264"/>
            <a:ext cx="5473699" cy="4551381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de-DE"/>
              <a:t>Textmasterformate durch Klicken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701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05.06.2024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Axel Becker</a:t>
            </a:r>
          </a:p>
        </p:txBody>
      </p:sp>
    </p:spTree>
    <p:extLst>
      <p:ext uri="{BB962C8B-B14F-4D97-AF65-F5344CB8AC3E}">
        <p14:creationId xmlns:p14="http://schemas.microsoft.com/office/powerpoint/2010/main" val="2976711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05.06.2024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34989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05.06.2024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1013982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DA01-DDC9-2253-72DE-96209CE4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C98BC-77ED-57FD-F633-2BC8142A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11519987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CB9AE0-FB31-AD7B-F074-94F25823D6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s-CO"/>
              <a:t>05.06.2024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BDDB1D6-39C5-381A-1C8E-0B3A2109CC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z="1000" dirty="0"/>
              <a:t>Data visualization with ggplot2 in R-Studio</a:t>
            </a:r>
            <a:r>
              <a:rPr lang="en-US" dirty="0"/>
              <a:t> / William Jr. Marmol romero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1513966-0604-55AE-E780-E1382633BF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78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8DEF2-3EB0-7C61-65FD-4CF2BF6AA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924000"/>
            <a:ext cx="11558700" cy="10800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B02D4D-81F0-49AF-1CF0-1A75D0BC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5040000"/>
            <a:ext cx="7919993" cy="10800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0B6FE2-4691-8E94-5E86-36CF5EFB7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05.06.2024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8976000" cy="189000"/>
          </a:xfrm>
        </p:spPr>
        <p:txBody>
          <a:bodyPr/>
          <a:lstStyle/>
          <a:p>
            <a:r>
              <a:rPr lang="en-US" sz="1000" dirty="0"/>
              <a:t>Data visualization with ggplot2 in R-Studio</a:t>
            </a:r>
            <a:r>
              <a:rPr lang="en-US" dirty="0"/>
              <a:t> / William Jr. Marmol romero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8A47B0-219D-E504-F79C-A5E59194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053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4544-40DC-4288-275B-FB15B4D0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12A440-6CC2-C81B-AAB4-F8419E20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05.06.2024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EA03BC-F835-8900-FE38-6958D04E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Data visualization with ggplot2 in R-Studio</a:t>
            </a:r>
            <a:r>
              <a:rPr lang="en-US" dirty="0"/>
              <a:t> / William Jr. Marmol romero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69E877-7369-A8AF-FF8A-DDFA8A85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B08FBBD-180E-596B-F91F-8F6ADC5F63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2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CD333C59-0ADD-F97D-91D2-1E187ECAF6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209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888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8B7A-08C3-285D-CDA3-D0DCEF85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C45FF0-DFBA-6FB8-5D9D-4E9A98A8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05.06.2024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1DAEC6-70FB-93F3-56DA-505CA789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Data visualization with ggplot2 in R-Studio</a:t>
            </a:r>
            <a:r>
              <a:rPr lang="en-US" dirty="0"/>
              <a:t> / William Jr. Marmol romero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9F1D11-78E8-8CC4-923C-7925ADB7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1F37F6-4222-0F2F-8273-DDE8A60C7A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980000"/>
            <a:ext cx="11520487" cy="40680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7B3ED93-4F10-B98E-C79A-9C75CB74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6084000"/>
            <a:ext cx="11520487" cy="360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400">
                <a:solidFill>
                  <a:schemeClr val="accent6"/>
                </a:solidFill>
              </a:defRPr>
            </a:lvl2pPr>
            <a:lvl3pPr marL="914400" indent="0">
              <a:buNone/>
              <a:defRPr sz="1400">
                <a:solidFill>
                  <a:schemeClr val="accent6"/>
                </a:solidFill>
              </a:defRPr>
            </a:lvl3pPr>
            <a:lvl4pPr marL="1371600" indent="0">
              <a:buNone/>
              <a:defRPr sz="1400">
                <a:solidFill>
                  <a:schemeClr val="accent6"/>
                </a:solidFill>
              </a:defRPr>
            </a:lvl4pPr>
            <a:lvl5pPr marL="1828800" indent="0">
              <a:buNone/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Bildunterschrift / Caption</a:t>
            </a:r>
          </a:p>
        </p:txBody>
      </p:sp>
    </p:spTree>
    <p:extLst>
      <p:ext uri="{BB962C8B-B14F-4D97-AF65-F5344CB8AC3E}">
        <p14:creationId xmlns:p14="http://schemas.microsoft.com/office/powerpoint/2010/main" val="3588630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FC2DAB9-ADD2-1E42-D0D7-6395646D29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5346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859BFDA-5919-80E3-6FB9-03C9FBF6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8976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5DB4C4-7360-79EC-43CC-2887232E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980000"/>
            <a:ext cx="11519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7" name="TU Da Logo">
            <a:extLst>
              <a:ext uri="{FF2B5EF4-FFF2-40B4-BE49-F238E27FC236}">
                <a16:creationId xmlns:a16="http://schemas.microsoft.com/office/drawing/2014/main" id="{51119E7C-0EFF-440C-7D9B-DC934FA66296}"/>
              </a:ext>
            </a:extLst>
          </p:cNvPr>
          <p:cNvGrpSpPr/>
          <p:nvPr userDrawn="1"/>
        </p:nvGrpSpPr>
        <p:grpSpPr>
          <a:xfrm>
            <a:off x="9917994" y="179999"/>
            <a:ext cx="2272819" cy="910166"/>
            <a:chOff x="7454900" y="306388"/>
            <a:chExt cx="1704614" cy="682624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65BC44CB-CBBB-FAC0-EB9F-E8F9DC95037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C445B24-F9B1-8960-5444-7772C7A47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54900" y="306388"/>
              <a:ext cx="1704614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378BFC59-1C78-1D5B-F297-FDAE60A3B3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D4C2154-1036-25AE-9332-6CD29C8A49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F1AA4C57-F564-9D30-8972-9143A104F6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ED9D6D-B335-8396-2289-7DD61F9A06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872A2F5-7430-CC8E-7732-1707D9E6FB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E49A029-9AE0-4CF9-87DF-91910B2623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8CBC970-FC0D-4723-B28A-D212B56428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638EAF1-DC81-698A-E2F9-ED824E3D31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7FD520B6-32AC-A196-05E4-28829C4F09C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AF9F05BC-ECE1-ED71-B285-6224B2166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558140"/>
            <a:ext cx="1439993" cy="180000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800" spc="8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O"/>
              <a:t>05.06.2024</a:t>
            </a:r>
            <a:endParaRPr lang="de-DE" dirty="0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3419663B-FA1A-D2AC-6FFB-FEF3AE171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359999"/>
            <a:ext cx="8976000" cy="190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1000" dirty="0"/>
              <a:t>Data visualization with ggplot2 in R-Studio</a:t>
            </a:r>
            <a:r>
              <a:rPr lang="en-US" dirty="0"/>
              <a:t> / William Jr. Marmol romero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146D37BF-C929-35EB-9D31-617A9D8FE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17905" y="6558140"/>
            <a:ext cx="1462304" cy="180000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21">
            <a:extLst>
              <a:ext uri="{FF2B5EF4-FFF2-40B4-BE49-F238E27FC236}">
                <a16:creationId xmlns:a16="http://schemas.microsoft.com/office/drawing/2014/main" id="{7D283BE2-FBCB-712B-618D-52A485BD70FD}"/>
              </a:ext>
            </a:extLst>
          </p:cNvPr>
          <p:cNvSpPr txBox="1">
            <a:spLocks/>
          </p:cNvSpPr>
          <p:nvPr userDrawn="1"/>
        </p:nvSpPr>
        <p:spPr>
          <a:xfrm>
            <a:off x="2134800" y="6563539"/>
            <a:ext cx="792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de-DE"/>
            </a:defPPr>
            <a:lvl1pPr marL="0" algn="ctr" defTabSz="914400" rtl="0" eaLnBrk="1" latinLnBrk="0" hangingPunct="1">
              <a:defRPr sz="8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Department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Civil</a:t>
            </a:r>
            <a:r>
              <a:rPr lang="de-DE" dirty="0"/>
              <a:t> and Environmental Engineering | Institut für Verkehrsplanung und Verkehrstechnik | William Jr. Marmol Romero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64CF79-8FDD-5303-2D83-D41AB90816E0}"/>
              </a:ext>
            </a:extLst>
          </p:cNvPr>
          <p:cNvSpPr txBox="1"/>
          <p:nvPr userDrawn="1"/>
        </p:nvSpPr>
        <p:spPr>
          <a:xfrm>
            <a:off x="8256000" y="16290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D9BFD47A-E568-8C89-486D-F6EFEEBCB96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 l="6109"/>
          <a:stretch/>
        </p:blipFill>
        <p:spPr>
          <a:xfrm>
            <a:off x="10127580" y="1052064"/>
            <a:ext cx="1918154" cy="69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66" r:id="rId4"/>
    <p:sldLayoutId id="2147483650" r:id="rId5"/>
    <p:sldLayoutId id="2147483651" r:id="rId6"/>
    <p:sldLayoutId id="2147483667" r:id="rId7"/>
    <p:sldLayoutId id="2147483668" r:id="rId8"/>
    <p:sldLayoutId id="2147483661" r:id="rId9"/>
    <p:sldLayoutId id="2147483654" r:id="rId10"/>
    <p:sldLayoutId id="2147483655" r:id="rId11"/>
    <p:sldLayoutId id="2147483669" r:id="rId12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20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000" kern="1200" spc="4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xts.ggplot2.tidyverse.org/gallery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7_mmsTa3TtHLS92XXcdhirKeIxFKFjN2?usp=drive_link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/cheatsheets/blob/main/data-visualization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4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6000" y="2491200"/>
            <a:ext cx="9360000" cy="1080000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The wonderful world of Data visualization with ggplot2 in R-Studio</a:t>
            </a:r>
            <a:endParaRPr lang="de-DE" sz="3600" b="1" dirty="0">
              <a:solidFill>
                <a:srgbClr val="002060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6000" y="3760200"/>
            <a:ext cx="9360000" cy="14688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Academic Performance for the ASTRAI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William Jr. Marmol Romero</a:t>
            </a:r>
          </a:p>
        </p:txBody>
      </p:sp>
      <p:pic>
        <p:nvPicPr>
          <p:cNvPr id="1026" name="Picture 2" descr="RStudio products - Rtask">
            <a:extLst>
              <a:ext uri="{FF2B5EF4-FFF2-40B4-BE49-F238E27FC236}">
                <a16:creationId xmlns:a16="http://schemas.microsoft.com/office/drawing/2014/main" id="{39CBBAF1-3F4C-C1F4-9D11-5330686F8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00" y="4975836"/>
            <a:ext cx="2520000" cy="88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41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8E16-E0A3-832F-9ED8-30416CAAE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EE08B-C8F7-E85F-DCDB-1019D5D71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901318"/>
            <a:ext cx="9696000" cy="727682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Geoms</a:t>
            </a:r>
            <a:r>
              <a:rPr lang="en-US" dirty="0"/>
              <a:t> and Aesthetics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2C5CD4-DE45-1501-41FA-A395B3F7C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05.06.2024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FA6D27-FF78-7F0B-5A28-22D4F7E95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Data visualization with ggplot2 in R-Studio</a:t>
            </a:r>
            <a:r>
              <a:rPr lang="en-US" dirty="0"/>
              <a:t> / William Jr. Marmol romero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994B11-7176-B6F5-0D2E-2F2F854D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C0372B79-5060-1C00-1DF2-8EBE0675F49E}"/>
              </a:ext>
            </a:extLst>
          </p:cNvPr>
          <p:cNvSpPr txBox="1"/>
          <p:nvPr/>
        </p:nvSpPr>
        <p:spPr>
          <a:xfrm>
            <a:off x="336000" y="6217470"/>
            <a:ext cx="3240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/>
              <a:t>Source: Google Data Analyst </a:t>
            </a:r>
            <a:r>
              <a:rPr lang="de-DE" sz="1050" b="1" dirty="0" err="1"/>
              <a:t>Certificate</a:t>
            </a:r>
            <a:r>
              <a:rPr lang="de-DE" sz="1050" b="1" dirty="0"/>
              <a:t>, 2021</a:t>
            </a:r>
            <a:endParaRPr lang="es-CO" sz="1050" b="1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97892BAE-D98E-E05D-B085-CEBA35083FDC}"/>
              </a:ext>
            </a:extLst>
          </p:cNvPr>
          <p:cNvSpPr txBox="1"/>
          <p:nvPr/>
        </p:nvSpPr>
        <p:spPr>
          <a:xfrm>
            <a:off x="336000" y="1629000"/>
            <a:ext cx="28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Aesthetics</a:t>
            </a:r>
          </a:p>
          <a:p>
            <a:endParaRPr lang="en-US" b="1" dirty="0"/>
          </a:p>
          <a:p>
            <a:r>
              <a:rPr lang="en-US" dirty="0"/>
              <a:t>Visual properties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4F80F71-7874-13BA-1608-4381004C3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2639084"/>
            <a:ext cx="5400000" cy="179351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45B2752-F170-EEC7-B569-3ED21D91E342}"/>
              </a:ext>
            </a:extLst>
          </p:cNvPr>
          <p:cNvSpPr txBox="1"/>
          <p:nvPr/>
        </p:nvSpPr>
        <p:spPr>
          <a:xfrm>
            <a:off x="334734" y="4771035"/>
            <a:ext cx="28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Let's play with the aesthetics of our plots…</a:t>
            </a:r>
          </a:p>
        </p:txBody>
      </p:sp>
    </p:spTree>
    <p:extLst>
      <p:ext uri="{BB962C8B-B14F-4D97-AF65-F5344CB8AC3E}">
        <p14:creationId xmlns:p14="http://schemas.microsoft.com/office/powerpoint/2010/main" val="2822753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2A2B0-974F-B525-99DA-CA3FC2D95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1F6C1-D493-64CB-8CB6-80E22C11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901318"/>
            <a:ext cx="9696000" cy="727682"/>
          </a:xfrm>
        </p:spPr>
        <p:txBody>
          <a:bodyPr/>
          <a:lstStyle/>
          <a:p>
            <a:r>
              <a:rPr lang="en-US" dirty="0"/>
              <a:t>4. Facets functions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6E0A4B-7C88-2D8F-77C2-0F8DE16BC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05.06.2024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D669B0-B86C-EAEE-5642-C25375145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Data visualization with ggplot2 in R-Studio</a:t>
            </a:r>
            <a:r>
              <a:rPr lang="en-US" dirty="0"/>
              <a:t> / William Jr. Marmol romero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646C9E-61BB-2105-5026-EB9A0F3D7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0BF01A57-019F-D402-FD6D-D541315A7D23}"/>
              </a:ext>
            </a:extLst>
          </p:cNvPr>
          <p:cNvSpPr txBox="1"/>
          <p:nvPr/>
        </p:nvSpPr>
        <p:spPr>
          <a:xfrm>
            <a:off x="336000" y="1705731"/>
            <a:ext cx="684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you display smaller groups, or subsets, of your data. They help you to place each subset in a different plot. The possibilities for analysis are expanded.</a:t>
            </a:r>
          </a:p>
          <a:p>
            <a:endParaRPr lang="en-US" dirty="0"/>
          </a:p>
          <a:p>
            <a:r>
              <a:rPr lang="en-US" dirty="0"/>
              <a:t>ggplot2 has: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facet_wrap</a:t>
            </a:r>
            <a:r>
              <a:rPr lang="en-US" dirty="0"/>
              <a:t>() – a single variable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facet_grid</a:t>
            </a:r>
            <a:r>
              <a:rPr lang="en-US" dirty="0"/>
              <a:t>() – multiple variables</a:t>
            </a:r>
          </a:p>
        </p:txBody>
      </p:sp>
    </p:spTree>
    <p:extLst>
      <p:ext uri="{BB962C8B-B14F-4D97-AF65-F5344CB8AC3E}">
        <p14:creationId xmlns:p14="http://schemas.microsoft.com/office/powerpoint/2010/main" val="2346485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25B1E-CA5F-CEC1-8828-EE4F10ECA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B7BC87-7504-C224-ED6A-43FFFAF80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901318"/>
            <a:ext cx="9696000" cy="727682"/>
          </a:xfrm>
        </p:spPr>
        <p:txBody>
          <a:bodyPr/>
          <a:lstStyle/>
          <a:p>
            <a:r>
              <a:rPr lang="en-US" dirty="0"/>
              <a:t>5. Labels and ANNOTATIONs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7B50FC-CF18-52BE-F96A-93F9709FA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05.06.2024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A4203B-60D4-5FFD-5CBD-A14E8143A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Data visualization with ggplot2 in R-Studio</a:t>
            </a:r>
            <a:r>
              <a:rPr lang="en-US" dirty="0"/>
              <a:t> / William Jr. Marmol romero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40915C-6139-7E53-EAE3-1002EA20D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1585D4CD-19BE-4759-CDF5-3BC813C93583}"/>
              </a:ext>
            </a:extLst>
          </p:cNvPr>
          <p:cNvSpPr txBox="1"/>
          <p:nvPr/>
        </p:nvSpPr>
        <p:spPr>
          <a:xfrm>
            <a:off x="336000" y="1705731"/>
            <a:ext cx="684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add notes to a document or diagram to explain, comment or emphasize upon it .</a:t>
            </a:r>
          </a:p>
          <a:p>
            <a:endParaRPr lang="en-US" dirty="0"/>
          </a:p>
          <a:p>
            <a:r>
              <a:rPr lang="en-US" dirty="0"/>
              <a:t>Labels:</a:t>
            </a:r>
          </a:p>
          <a:p>
            <a:pPr marL="285750" indent="-285750">
              <a:buFontTx/>
              <a:buChar char="-"/>
            </a:pPr>
            <a:r>
              <a:rPr lang="en-US" dirty="0"/>
              <a:t>Title</a:t>
            </a:r>
          </a:p>
          <a:p>
            <a:pPr marL="285750" indent="-285750">
              <a:buFontTx/>
              <a:buChar char="-"/>
            </a:pPr>
            <a:r>
              <a:rPr lang="en-US" dirty="0"/>
              <a:t>Subtitles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Captions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Annotations:</a:t>
            </a:r>
          </a:p>
        </p:txBody>
      </p:sp>
    </p:spTree>
    <p:extLst>
      <p:ext uri="{BB962C8B-B14F-4D97-AF65-F5344CB8AC3E}">
        <p14:creationId xmlns:p14="http://schemas.microsoft.com/office/powerpoint/2010/main" val="93273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BE59E-D01A-CD5D-3EB4-6006033FB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79162B-C204-10D9-3397-9F8C9EF4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901318"/>
            <a:ext cx="9696000" cy="727682"/>
          </a:xfrm>
        </p:spPr>
        <p:txBody>
          <a:bodyPr>
            <a:normAutofit fontScale="90000"/>
          </a:bodyPr>
          <a:lstStyle/>
          <a:p>
            <a:r>
              <a:rPr lang="en-US" dirty="0"/>
              <a:t>6. A universe of possibilities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243CF5-6E25-9D48-B06D-7F4DD4948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05.06.2024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7D6654-D9BE-2F0C-1BA1-4ED076340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Data visualization with ggplot2 in R-Studio</a:t>
            </a:r>
            <a:r>
              <a:rPr lang="en-US" dirty="0"/>
              <a:t> / William Jr. Marmol romero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7BEFE6-6DFE-FFD7-E54C-8DC228F6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7D585EAF-0E95-2591-2A05-A7BF19D4BC35}"/>
              </a:ext>
            </a:extLst>
          </p:cNvPr>
          <p:cNvSpPr txBox="1"/>
          <p:nvPr/>
        </p:nvSpPr>
        <p:spPr>
          <a:xfrm>
            <a:off x="5019082" y="6104469"/>
            <a:ext cx="2880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/>
              <a:t>Source: tidyverse.org, 2024</a:t>
            </a:r>
            <a:endParaRPr lang="es-CO" sz="1050" b="1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9990BFAC-FBC9-8291-2569-0BFB023258ED}"/>
              </a:ext>
            </a:extLst>
          </p:cNvPr>
          <p:cNvSpPr txBox="1"/>
          <p:nvPr/>
        </p:nvSpPr>
        <p:spPr>
          <a:xfrm>
            <a:off x="255500" y="1705731"/>
            <a:ext cx="980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 2 has over 30 </a:t>
            </a:r>
            <a:r>
              <a:rPr lang="en-US" dirty="0" err="1"/>
              <a:t>geom</a:t>
            </a:r>
            <a:r>
              <a:rPr lang="en-US" dirty="0"/>
              <a:t> functions and extension packages like the 140 registered in </a:t>
            </a:r>
            <a:r>
              <a:rPr lang="en-US" dirty="0">
                <a:hlinkClick r:id="rId3"/>
              </a:rPr>
              <a:t>https://exts.ggplot2.tidyverse.org/gallery/</a:t>
            </a:r>
            <a:r>
              <a:rPr lang="en-US" dirty="0"/>
              <a:t> give us a wider universe of amazing possibilities for our graphics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3610768-6D29-986A-59E9-B930A9DF8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000" y="2422384"/>
            <a:ext cx="6816000" cy="36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77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D6FB9-E575-8D79-FF94-528CF770A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CDC31C-7956-A051-9892-C61119443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901318"/>
            <a:ext cx="9696000" cy="727682"/>
          </a:xfrm>
        </p:spPr>
        <p:txBody>
          <a:bodyPr>
            <a:normAutofit fontScale="90000"/>
          </a:bodyPr>
          <a:lstStyle/>
          <a:p>
            <a:r>
              <a:rPr lang="en-US" dirty="0"/>
              <a:t>6. A universe of possibilities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9CA44-D246-EAF4-AEF8-9F78D6CF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05.06.2024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6BA2F0-DFBA-CE59-0596-FB35FEC5F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Data visualization with ggplot2 in R-Studio</a:t>
            </a:r>
            <a:r>
              <a:rPr lang="en-US" dirty="0"/>
              <a:t> / William Jr. Marmol romero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EC11D4-4249-917E-6D6D-1D46246A4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C3C87A5E-7176-6957-2A09-5B4703EC811B}"/>
              </a:ext>
            </a:extLst>
          </p:cNvPr>
          <p:cNvSpPr txBox="1"/>
          <p:nvPr/>
        </p:nvSpPr>
        <p:spPr>
          <a:xfrm>
            <a:off x="5019082" y="6309000"/>
            <a:ext cx="2880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/>
              <a:t>Source: tidyverse.org, 2024</a:t>
            </a:r>
            <a:endParaRPr lang="es-CO" sz="105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DB2A6CE-CBE9-CC9F-8DA8-5BE5BCB6F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000" y="1629000"/>
            <a:ext cx="8150917" cy="466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01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DBCD6-CBD5-C137-CF35-2E3492C80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846EB-0B7B-3483-E427-C8577060D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901318"/>
            <a:ext cx="9696000" cy="727682"/>
          </a:xfrm>
        </p:spPr>
        <p:txBody>
          <a:bodyPr>
            <a:normAutofit fontScale="90000"/>
          </a:bodyPr>
          <a:lstStyle/>
          <a:p>
            <a:r>
              <a:rPr lang="en-US" dirty="0"/>
              <a:t>6. A universe of possibilities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8916F5-1C3B-C902-A460-6CA0427F0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05.06.2024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07959A-2AD1-63D1-EF41-749E1550C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Data visualization with ggplot2 in R-Studio</a:t>
            </a:r>
            <a:r>
              <a:rPr lang="en-US" dirty="0"/>
              <a:t> / William Jr. Marmol romero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EFA541-1B6E-8043-D122-2A0CC6418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510F2063-50A4-0A39-4FE4-37DFA5FB36FB}"/>
              </a:ext>
            </a:extLst>
          </p:cNvPr>
          <p:cNvSpPr txBox="1"/>
          <p:nvPr/>
        </p:nvSpPr>
        <p:spPr>
          <a:xfrm>
            <a:off x="5019082" y="6309000"/>
            <a:ext cx="2880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/>
              <a:t>Source: tidyverse.org, 2024</a:t>
            </a:r>
            <a:endParaRPr lang="es-CO" sz="1050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1193A04-D946-6749-1576-0ECB8842A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738" y="1629000"/>
            <a:ext cx="8244524" cy="46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1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D148D-8F0C-7BFA-D5CC-B9A5A253E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125AF5-EBBB-4096-6DAD-70FA93D0C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901318"/>
            <a:ext cx="9696000" cy="727682"/>
          </a:xfrm>
        </p:spPr>
        <p:txBody>
          <a:bodyPr>
            <a:normAutofit/>
          </a:bodyPr>
          <a:lstStyle/>
          <a:p>
            <a:r>
              <a:rPr lang="en-US" dirty="0"/>
              <a:t>7. Thank You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AC349B-E2F6-708D-0DFF-3F9B78042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05.06.2024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5B1701-A00B-BD51-00CA-A51B4A8B8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Data visualization with ggplot2 in R-Studio</a:t>
            </a:r>
            <a:r>
              <a:rPr lang="en-US" dirty="0"/>
              <a:t> / William Jr. Marmol romero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38806A-85DD-B3BF-4CF2-E7566C725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2C0E2274-2ED9-B7EB-2688-CD3C27E4E03E}"/>
              </a:ext>
            </a:extLst>
          </p:cNvPr>
          <p:cNvSpPr txBox="1"/>
          <p:nvPr/>
        </p:nvSpPr>
        <p:spPr>
          <a:xfrm>
            <a:off x="4296000" y="5909776"/>
            <a:ext cx="288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Source: Dall-E (AI </a:t>
            </a:r>
            <a:r>
              <a:rPr lang="de-DE" sz="1200" b="1" dirty="0" err="1"/>
              <a:t>generated</a:t>
            </a:r>
            <a:r>
              <a:rPr lang="de-DE" sz="1200" b="1" dirty="0"/>
              <a:t>), 2024</a:t>
            </a:r>
            <a:endParaRPr lang="es-CO" sz="12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C17310-9725-BED6-E151-231E2A8E8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0" y="1694888"/>
            <a:ext cx="4149000" cy="4149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7ADCEA9-4065-54D9-4DC8-8B4BFDF11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000" y="1694888"/>
            <a:ext cx="4149000" cy="41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AEDF1D-B8E4-0A19-88B9-6688B1B3A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488950"/>
            <a:ext cx="9360000" cy="838200"/>
          </a:xfrm>
        </p:spPr>
        <p:txBody>
          <a:bodyPr wrap="square" anchor="ctr">
            <a:normAutofit fontScale="90000"/>
          </a:bodyPr>
          <a:lstStyle/>
          <a:p>
            <a:r>
              <a:rPr lang="de-DE" dirty="0"/>
              <a:t>QR Code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excersise</a:t>
            </a:r>
            <a:r>
              <a:rPr lang="de-DE" dirty="0"/>
              <a:t> 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B30306B-66FF-2847-5B67-D159E95B47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76000" y="1327150"/>
            <a:ext cx="4057925" cy="3901850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D603EA9-A011-13F3-3974-B4929A0949D5}"/>
              </a:ext>
            </a:extLst>
          </p:cNvPr>
          <p:cNvSpPr txBox="1"/>
          <p:nvPr/>
        </p:nvSpPr>
        <p:spPr>
          <a:xfrm>
            <a:off x="2557800" y="5243301"/>
            <a:ext cx="6094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https://drive.google.com/drive/folders/17_mmsTa3TtHLS92XXcdhirKeIxFKFjN2?usp=drive_link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91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B5BFB-9F75-1D15-4F58-80AF272C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D04176-2225-1C3E-C7B9-48EC097A8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05.06.2024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4C7E54-43F0-22B6-09B7-8DFFFF699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Data visualization with ggplot2 in R-Studio</a:t>
            </a:r>
            <a:r>
              <a:rPr lang="en-US" dirty="0"/>
              <a:t> / William Jr. Marmol romero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7669A9-CE6C-6DDF-0ECD-042624358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6F7CDBC1-0AF3-FB60-B00B-2D1A3073C1AC}"/>
              </a:ext>
            </a:extLst>
          </p:cNvPr>
          <p:cNvSpPr txBox="1">
            <a:spLocks/>
          </p:cNvSpPr>
          <p:nvPr/>
        </p:nvSpPr>
        <p:spPr>
          <a:xfrm>
            <a:off x="6456000" y="2663525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en-US" dirty="0"/>
              <a:t>	6	</a:t>
            </a:r>
            <a:r>
              <a:rPr lang="en-US" sz="1600" dirty="0">
                <a:latin typeface="+mn-lt"/>
                <a:ea typeface="MS PGothic" panose="020B0600070205080204" pitchFamily="34" charset="-128"/>
              </a:rPr>
              <a:t>A universe of possibilities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F345A475-F958-B2B8-9185-60D5E171354A}"/>
              </a:ext>
            </a:extLst>
          </p:cNvPr>
          <p:cNvSpPr txBox="1">
            <a:spLocks/>
          </p:cNvSpPr>
          <p:nvPr/>
        </p:nvSpPr>
        <p:spPr>
          <a:xfrm>
            <a:off x="6456000" y="3383644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en-US" dirty="0"/>
              <a:t>	7	</a:t>
            </a:r>
            <a:r>
              <a:rPr lang="en-US" sz="1600" dirty="0">
                <a:latin typeface="+mn-lt"/>
                <a:ea typeface="MS PGothic" panose="020B0600070205080204" pitchFamily="34" charset="-128"/>
              </a:rPr>
              <a:t> End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45F49FF1-83A7-71F1-0940-59811C5028BC}"/>
              </a:ext>
            </a:extLst>
          </p:cNvPr>
          <p:cNvSpPr txBox="1">
            <a:spLocks/>
          </p:cNvSpPr>
          <p:nvPr/>
        </p:nvSpPr>
        <p:spPr>
          <a:xfrm>
            <a:off x="-24000" y="2663525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en-US" dirty="0"/>
              <a:t>	1	</a:t>
            </a:r>
            <a:r>
              <a:rPr lang="en-US" sz="1600" dirty="0">
                <a:latin typeface="+mn-lt"/>
                <a:ea typeface="MS PGothic" panose="020B0600070205080204" pitchFamily="34" charset="-128"/>
              </a:rPr>
              <a:t>Why data visualization?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4C95B294-3835-8D0C-52C2-98FA723577DC}"/>
              </a:ext>
            </a:extLst>
          </p:cNvPr>
          <p:cNvSpPr txBox="1">
            <a:spLocks/>
          </p:cNvSpPr>
          <p:nvPr/>
        </p:nvSpPr>
        <p:spPr>
          <a:xfrm>
            <a:off x="-24000" y="3383644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en-US" dirty="0"/>
              <a:t>	2	</a:t>
            </a:r>
            <a:r>
              <a:rPr lang="en-US" sz="1600" dirty="0">
                <a:latin typeface="+mn-lt"/>
                <a:ea typeface="MS PGothic" panose="020B0600070205080204" pitchFamily="34" charset="-128"/>
              </a:rPr>
              <a:t>Let's talk about ggplot2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D173BBBF-E0BC-99BB-2118-1B2C03DB0AE7}"/>
              </a:ext>
            </a:extLst>
          </p:cNvPr>
          <p:cNvSpPr txBox="1">
            <a:spLocks/>
          </p:cNvSpPr>
          <p:nvPr/>
        </p:nvSpPr>
        <p:spPr>
          <a:xfrm>
            <a:off x="-24000" y="4103763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en-US" dirty="0"/>
              <a:t>	3	</a:t>
            </a:r>
            <a:r>
              <a:rPr lang="en-US" sz="1600" dirty="0">
                <a:latin typeface="+mn-lt"/>
                <a:ea typeface="MS PGothic" panose="020B0600070205080204" pitchFamily="34" charset="-128"/>
              </a:rPr>
              <a:t> </a:t>
            </a:r>
            <a:r>
              <a:rPr lang="en-US" sz="1600" dirty="0" err="1">
                <a:latin typeface="+mn-lt"/>
                <a:ea typeface="MS PGothic" panose="020B0600070205080204" pitchFamily="34" charset="-128"/>
              </a:rPr>
              <a:t>Geoms</a:t>
            </a:r>
            <a:r>
              <a:rPr lang="en-US" sz="1600" dirty="0">
                <a:latin typeface="+mn-lt"/>
                <a:ea typeface="MS PGothic" panose="020B0600070205080204" pitchFamily="34" charset="-128"/>
              </a:rPr>
              <a:t> and Aesthetics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DCCD8AE9-A18F-1589-345D-34A0BAB9F6A9}"/>
              </a:ext>
            </a:extLst>
          </p:cNvPr>
          <p:cNvSpPr txBox="1">
            <a:spLocks/>
          </p:cNvSpPr>
          <p:nvPr/>
        </p:nvSpPr>
        <p:spPr>
          <a:xfrm>
            <a:off x="-24000" y="4823882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en-US" dirty="0"/>
              <a:t>	4	</a:t>
            </a:r>
            <a:r>
              <a:rPr lang="en-US" sz="1600" dirty="0">
                <a:latin typeface="+mn-lt"/>
                <a:ea typeface="MS PGothic" panose="020B0600070205080204" pitchFamily="34" charset="-128"/>
              </a:rPr>
              <a:t>Facets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31BBC37F-912F-3BF1-919D-A6B7D9D9162F}"/>
              </a:ext>
            </a:extLst>
          </p:cNvPr>
          <p:cNvSpPr txBox="1">
            <a:spLocks/>
          </p:cNvSpPr>
          <p:nvPr/>
        </p:nvSpPr>
        <p:spPr>
          <a:xfrm>
            <a:off x="-24000" y="5544000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en-US" dirty="0"/>
              <a:t>	5	</a:t>
            </a:r>
            <a:r>
              <a:rPr lang="en-US" sz="1600" dirty="0">
                <a:latin typeface="+mn-lt"/>
                <a:ea typeface="MS PGothic" panose="020B0600070205080204" pitchFamily="34" charset="-128"/>
              </a:rPr>
              <a:t> Labels and annotations</a:t>
            </a:r>
          </a:p>
        </p:txBody>
      </p:sp>
    </p:spTree>
    <p:extLst>
      <p:ext uri="{BB962C8B-B14F-4D97-AF65-F5344CB8AC3E}">
        <p14:creationId xmlns:p14="http://schemas.microsoft.com/office/powerpoint/2010/main" val="3683113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28BF63-62A1-F40B-C1DA-DCBE813E0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909000"/>
            <a:ext cx="9336000" cy="547682"/>
          </a:xfrm>
        </p:spPr>
        <p:txBody>
          <a:bodyPr/>
          <a:lstStyle/>
          <a:p>
            <a:r>
              <a:rPr lang="en-US" dirty="0"/>
              <a:t>1. Why data visualization?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4B5BB3-1112-C268-EE54-2D57A016A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05.06.2024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46AC23-8ED2-C432-1C17-13C27093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Data visualization with ggplot2 in R-Studio</a:t>
            </a:r>
            <a:r>
              <a:rPr lang="en-US" dirty="0"/>
              <a:t> / William Jr. Marmol romero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8468C3-9FE1-0281-3C96-73B428375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C53FB0C2-1707-2E06-1246-6E486DEDD6B0}"/>
              </a:ext>
            </a:extLst>
          </p:cNvPr>
          <p:cNvSpPr txBox="1"/>
          <p:nvPr/>
        </p:nvSpPr>
        <p:spPr>
          <a:xfrm>
            <a:off x="360000" y="1989000"/>
            <a:ext cx="8386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 picture is worth a thousand words</a:t>
            </a:r>
          </a:p>
          <a:p>
            <a:endParaRPr lang="en-US" i="1" dirty="0"/>
          </a:p>
          <a:p>
            <a:r>
              <a:rPr lang="en-US" b="1" dirty="0"/>
              <a:t>Confucius? Fred R. Bernard in 1921?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i="1" dirty="0"/>
              <a:t>There is magic in graphs. The proﬁle of a curve reveals in a ﬂash a whole situation — the life history of an epidemic, a panic, or an era of prosperity. The curve informs the mind, awakens the imagination, convinces.</a:t>
            </a:r>
          </a:p>
          <a:p>
            <a:endParaRPr lang="en-US" dirty="0"/>
          </a:p>
          <a:p>
            <a:r>
              <a:rPr lang="en-US" b="1" dirty="0"/>
              <a:t>Henry D. Hubbard, 1939</a:t>
            </a:r>
          </a:p>
        </p:txBody>
      </p:sp>
    </p:spTree>
    <p:extLst>
      <p:ext uri="{BB962C8B-B14F-4D97-AF65-F5344CB8AC3E}">
        <p14:creationId xmlns:p14="http://schemas.microsoft.com/office/powerpoint/2010/main" val="3102924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2C501-0D64-2FA3-CEC1-3F2E14908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0F336-14CC-6FE9-C5A3-B4F0DD16C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901318"/>
            <a:ext cx="9696000" cy="727682"/>
          </a:xfrm>
        </p:spPr>
        <p:txBody>
          <a:bodyPr/>
          <a:lstStyle/>
          <a:p>
            <a:r>
              <a:rPr lang="en-US" dirty="0"/>
              <a:t>2. Let's talk about ggplot2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BAFCDE-B17C-A0DB-076C-C9EC75A6A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05.06.2024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D61F70-3FE4-7E60-9C4B-9DBA15925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Data visualization with ggplot2 in R-Studio</a:t>
            </a:r>
            <a:r>
              <a:rPr lang="en-US" dirty="0"/>
              <a:t> / William Jr. Marmol romero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4CC0B3-51F6-79C9-5DEC-F94180587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0BE86B71-B1E9-4AF6-DEA0-045F7B56560C}"/>
              </a:ext>
            </a:extLst>
          </p:cNvPr>
          <p:cNvSpPr txBox="1"/>
          <p:nvPr/>
        </p:nvSpPr>
        <p:spPr>
          <a:xfrm>
            <a:off x="336000" y="6227493"/>
            <a:ext cx="2880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/>
              <a:t>Source: tidyverse.org, 2024</a:t>
            </a:r>
            <a:endParaRPr lang="es-CO" sz="1050" b="1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1738829B-D28F-D7AF-0656-B67036689E26}"/>
              </a:ext>
            </a:extLst>
          </p:cNvPr>
          <p:cNvSpPr txBox="1"/>
          <p:nvPr/>
        </p:nvSpPr>
        <p:spPr>
          <a:xfrm>
            <a:off x="380249" y="1763929"/>
            <a:ext cx="28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 of R-Packages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4C08AC7-1AE8-0D7B-7189-CDF82DBC2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92" y="2162015"/>
            <a:ext cx="2791502" cy="3959303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18417EB8-DC76-D93F-525D-A1C2AD1C8B8C}"/>
              </a:ext>
            </a:extLst>
          </p:cNvPr>
          <p:cNvSpPr/>
          <p:nvPr/>
        </p:nvSpPr>
        <p:spPr>
          <a:xfrm>
            <a:off x="3576000" y="3681525"/>
            <a:ext cx="1080000" cy="36000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BD10F08-9B9A-56FF-AE80-AB2F6E2EC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546" y="2802005"/>
            <a:ext cx="3314870" cy="175904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C84D958-EB9B-E70C-C222-EE73A7710854}"/>
              </a:ext>
            </a:extLst>
          </p:cNvPr>
          <p:cNvSpPr txBox="1"/>
          <p:nvPr/>
        </p:nvSpPr>
        <p:spPr>
          <a:xfrm>
            <a:off x="4869546" y="2008931"/>
            <a:ext cx="28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popular package for data visualization in 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35DD5E8-9D46-91E5-29A3-083336C29BF3}"/>
              </a:ext>
            </a:extLst>
          </p:cNvPr>
          <p:cNvSpPr txBox="1"/>
          <p:nvPr/>
        </p:nvSpPr>
        <p:spPr>
          <a:xfrm>
            <a:off x="4869545" y="4713386"/>
            <a:ext cx="338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statistician and developer</a:t>
            </a:r>
          </a:p>
          <a:p>
            <a:r>
              <a:rPr lang="en-US" b="1" dirty="0"/>
              <a:t>Hadley Wickham, 2005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702894F-5720-41E7-FC7A-014C440CB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8334" y="2008931"/>
            <a:ext cx="2273417" cy="3486329"/>
          </a:xfrm>
          <a:prstGeom prst="rect">
            <a:avLst/>
          </a:prstGeom>
        </p:spPr>
      </p:pic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BB604244-50B0-65E2-3BFF-B6090D568E98}"/>
              </a:ext>
            </a:extLst>
          </p:cNvPr>
          <p:cNvSpPr/>
          <p:nvPr/>
        </p:nvSpPr>
        <p:spPr>
          <a:xfrm flipH="1">
            <a:off x="8337490" y="3681525"/>
            <a:ext cx="998510" cy="36000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F36CD44-4F7F-1D03-F6DD-7633EDDE591E}"/>
              </a:ext>
            </a:extLst>
          </p:cNvPr>
          <p:cNvSpPr txBox="1"/>
          <p:nvPr/>
        </p:nvSpPr>
        <p:spPr>
          <a:xfrm>
            <a:off x="9490993" y="5558079"/>
            <a:ext cx="2725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and manipulate as you want </a:t>
            </a:r>
          </a:p>
        </p:txBody>
      </p:sp>
    </p:spTree>
    <p:extLst>
      <p:ext uri="{BB962C8B-B14F-4D97-AF65-F5344CB8AC3E}">
        <p14:creationId xmlns:p14="http://schemas.microsoft.com/office/powerpoint/2010/main" val="3846634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05B3C-7C22-E8E0-17DF-5FD32ADB4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2B1672-E97A-DD67-F655-D52DFDD3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901318"/>
            <a:ext cx="9696000" cy="727682"/>
          </a:xfrm>
        </p:spPr>
        <p:txBody>
          <a:bodyPr/>
          <a:lstStyle/>
          <a:p>
            <a:r>
              <a:rPr lang="en-US" dirty="0"/>
              <a:t>2. Let's talk about ggplot2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92DA67-BAD0-D7C1-D5BF-9B94AAED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05.06.2024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58DE32-5B81-7FA2-FAEF-4E679193F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Data visualization with ggplot2 in R-Studio</a:t>
            </a:r>
            <a:r>
              <a:rPr lang="en-US" dirty="0"/>
              <a:t> / William Jr. Marmol romero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E2C543-BC04-8A5B-FC36-41FE92636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2B9B613D-279C-1A64-B40B-AC5555763394}"/>
              </a:ext>
            </a:extLst>
          </p:cNvPr>
          <p:cNvSpPr txBox="1"/>
          <p:nvPr/>
        </p:nvSpPr>
        <p:spPr>
          <a:xfrm>
            <a:off x="336000" y="5875126"/>
            <a:ext cx="54000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/>
              <a:t>Source: r-studio </a:t>
            </a:r>
            <a:r>
              <a:rPr lang="de-DE" sz="1050" b="1" dirty="0" err="1"/>
              <a:t>git</a:t>
            </a:r>
            <a:r>
              <a:rPr lang="de-DE" sz="1050" b="1" dirty="0"/>
              <a:t> </a:t>
            </a:r>
            <a:r>
              <a:rPr lang="de-DE" sz="1050" b="1" dirty="0" err="1"/>
              <a:t>repository</a:t>
            </a:r>
            <a:r>
              <a:rPr lang="de-DE" sz="1050" b="1" dirty="0"/>
              <a:t> , 2024</a:t>
            </a:r>
          </a:p>
          <a:p>
            <a:r>
              <a:rPr lang="es-CO" sz="1050" b="1" dirty="0">
                <a:hlinkClick r:id="rId3"/>
              </a:rPr>
              <a:t>https://github.com/rstudio/cheatsheets/blob/main/data-visualization.pdf</a:t>
            </a:r>
            <a:endParaRPr lang="es-CO" sz="1050" b="1" dirty="0"/>
          </a:p>
          <a:p>
            <a:endParaRPr lang="es-CO" sz="105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EC7D83-9042-83AC-078E-A2914B440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00" y="1927664"/>
            <a:ext cx="4928503" cy="380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3282E03-6C78-681B-99EE-BEDCEAEF1D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649" r="65957"/>
          <a:stretch/>
        </p:blipFill>
        <p:spPr>
          <a:xfrm>
            <a:off x="6096000" y="1611808"/>
            <a:ext cx="3250384" cy="443913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C174E58-A10F-F0F4-10D6-D1440E5CAC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649" r="27729"/>
          <a:stretch/>
        </p:blipFill>
        <p:spPr>
          <a:xfrm>
            <a:off x="8613630" y="2480304"/>
            <a:ext cx="3128502" cy="4018681"/>
          </a:xfrm>
          <a:prstGeom prst="rect">
            <a:avLst/>
          </a:prstGeom>
        </p:spPr>
      </p:pic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8DE373CD-CD3A-6820-ED89-35D504279B91}"/>
              </a:ext>
            </a:extLst>
          </p:cNvPr>
          <p:cNvSpPr/>
          <p:nvPr/>
        </p:nvSpPr>
        <p:spPr>
          <a:xfrm>
            <a:off x="4889782" y="3659973"/>
            <a:ext cx="1080000" cy="36000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42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60A6B-6166-1B2A-2A1D-69B98FD57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293A85-ACD2-6D6E-150C-3CC76D38E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901318"/>
            <a:ext cx="9696000" cy="727682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Geoms</a:t>
            </a:r>
            <a:r>
              <a:rPr lang="en-US" dirty="0"/>
              <a:t> and Aesthetics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5A5C03-2296-86DA-5E23-769841E03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05.06.2024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1D14D-8C7A-52A4-1945-558E8858D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Data visualization with ggplot2 in R-Studio</a:t>
            </a:r>
            <a:r>
              <a:rPr lang="en-US" dirty="0"/>
              <a:t> / William Jr. Marmol romero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E1B24A-A2E9-7E0A-35AB-1672A2221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9AF351A5-D3C4-F39F-B2C9-2CFB8A99FFDB}"/>
              </a:ext>
            </a:extLst>
          </p:cNvPr>
          <p:cNvSpPr txBox="1"/>
          <p:nvPr/>
        </p:nvSpPr>
        <p:spPr>
          <a:xfrm>
            <a:off x="6096000" y="6158354"/>
            <a:ext cx="2880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/>
              <a:t>Source: </a:t>
            </a:r>
            <a:r>
              <a:rPr lang="de-DE" sz="1050" b="1" dirty="0" err="1"/>
              <a:t>data-to-viz</a:t>
            </a:r>
            <a:r>
              <a:rPr lang="de-DE" sz="1050" b="1" dirty="0"/>
              <a:t>, 2024</a:t>
            </a:r>
            <a:endParaRPr lang="es-CO" sz="1050" b="1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B29D7FA4-F591-F32A-9621-82D7E43AF1A9}"/>
              </a:ext>
            </a:extLst>
          </p:cNvPr>
          <p:cNvSpPr txBox="1"/>
          <p:nvPr/>
        </p:nvSpPr>
        <p:spPr>
          <a:xfrm>
            <a:off x="1056000" y="1979519"/>
            <a:ext cx="4680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Aesthetic</a:t>
            </a:r>
          </a:p>
          <a:p>
            <a:endParaRPr lang="en-US" dirty="0"/>
          </a:p>
          <a:p>
            <a:r>
              <a:rPr lang="en-US" dirty="0"/>
              <a:t>Are visual properties of an object in the plot 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Size</a:t>
            </a:r>
          </a:p>
          <a:p>
            <a:pPr marL="285750" indent="-285750">
              <a:buFontTx/>
              <a:buChar char="-"/>
            </a:pPr>
            <a:r>
              <a:rPr lang="en-US" dirty="0"/>
              <a:t>Shape</a:t>
            </a:r>
          </a:p>
          <a:p>
            <a:pPr marL="285750" indent="-285750">
              <a:buFontTx/>
              <a:buChar char="-"/>
            </a:pPr>
            <a:r>
              <a:rPr lang="en-US" dirty="0"/>
              <a:t>Color of the data points</a:t>
            </a:r>
          </a:p>
        </p:txBody>
      </p:sp>
      <p:pic>
        <p:nvPicPr>
          <p:cNvPr id="3074" name="Picture 2" descr="Scatter plot – from Data to Viz">
            <a:extLst>
              <a:ext uri="{FF2B5EF4-FFF2-40B4-BE49-F238E27FC236}">
                <a16:creationId xmlns:a16="http://schemas.microsoft.com/office/drawing/2014/main" id="{18C7EB9E-D5B3-9776-6FE1-10FDFA12E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41"/>
          <a:stretch/>
        </p:blipFill>
        <p:spPr bwMode="auto">
          <a:xfrm>
            <a:off x="6009599" y="1808131"/>
            <a:ext cx="5385582" cy="435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83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17A97-9F23-BD8F-C39D-B0686A510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0D8752-EEF4-1C5B-D0AE-4DBB5E644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901318"/>
            <a:ext cx="9696000" cy="727682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Geoms</a:t>
            </a:r>
            <a:r>
              <a:rPr lang="en-US" dirty="0"/>
              <a:t> and Aesthetics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829A9A-EFA0-933A-EA59-768B5EB6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05.06.2024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7526A6-EC81-0E3D-2F4A-AC33D868F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Data visualization with ggplot2 in R-Studio</a:t>
            </a:r>
            <a:r>
              <a:rPr lang="en-US" dirty="0"/>
              <a:t> / William Jr. Marmol romero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3F2635-1EC3-27A8-9326-C019627BD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0454E957-FF67-0B82-09D4-39E4D508CEF2}"/>
              </a:ext>
            </a:extLst>
          </p:cNvPr>
          <p:cNvSpPr txBox="1"/>
          <p:nvPr/>
        </p:nvSpPr>
        <p:spPr>
          <a:xfrm>
            <a:off x="6096000" y="6157068"/>
            <a:ext cx="3600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/>
              <a:t>Source: https://www.cedricscherer.com/, 2019</a:t>
            </a:r>
            <a:endParaRPr lang="es-CO" sz="1050" b="1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C6975E-F0EA-0895-9AD4-F7FF2A132E25}"/>
              </a:ext>
            </a:extLst>
          </p:cNvPr>
          <p:cNvSpPr txBox="1"/>
          <p:nvPr/>
        </p:nvSpPr>
        <p:spPr>
          <a:xfrm>
            <a:off x="1056000" y="1979519"/>
            <a:ext cx="46800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Geom</a:t>
            </a:r>
            <a:endParaRPr lang="en-US" sz="3200" b="1" dirty="0"/>
          </a:p>
          <a:p>
            <a:r>
              <a:rPr lang="en-US" dirty="0"/>
              <a:t>Is the geometric object used to represent the data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Points</a:t>
            </a:r>
          </a:p>
          <a:p>
            <a:pPr marL="285750" indent="-285750">
              <a:buFontTx/>
              <a:buChar char="-"/>
            </a:pPr>
            <a:r>
              <a:rPr lang="en-US" dirty="0"/>
              <a:t>Bars</a:t>
            </a:r>
          </a:p>
          <a:p>
            <a:pPr marL="285750" indent="-285750">
              <a:buFontTx/>
              <a:buChar char="-"/>
            </a:pPr>
            <a:r>
              <a:rPr lang="en-US" dirty="0"/>
              <a:t>Lines…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Whatever fits the data in the best way for your purpose </a:t>
            </a:r>
          </a:p>
        </p:txBody>
      </p:sp>
      <p:pic>
        <p:nvPicPr>
          <p:cNvPr id="4098" name="Picture 2" descr="A ggplot2 Tutorial for Beautiful Plotting in R - Cédric Scherer">
            <a:extLst>
              <a:ext uri="{FF2B5EF4-FFF2-40B4-BE49-F238E27FC236}">
                <a16:creationId xmlns:a16="http://schemas.microsoft.com/office/drawing/2014/main" id="{61039013-E07C-6DF8-1819-72E16FEBA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57911"/>
            <a:ext cx="4320000" cy="367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637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DC5E9-3810-85CA-D5C8-75E5AB658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F5E68-CC27-C840-599E-B5DE7A4A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901318"/>
            <a:ext cx="9696000" cy="727682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Geoms</a:t>
            </a:r>
            <a:r>
              <a:rPr lang="en-US" dirty="0"/>
              <a:t> and Aesthetics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7695EE-0700-A957-B0BF-FB920C2C5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CO"/>
              <a:t>05.06.2024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63AB57-0C3C-F22F-1875-905FA8B0A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Data visualization with ggplot2 in R-Studio</a:t>
            </a:r>
            <a:r>
              <a:rPr lang="en-US" dirty="0"/>
              <a:t> / William Jr. Marmol romero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51BC65-D504-F580-E209-831665C0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AF5E6FF1-F2DB-F9A3-D08C-3C12D0A22CC0}"/>
              </a:ext>
            </a:extLst>
          </p:cNvPr>
          <p:cNvSpPr txBox="1"/>
          <p:nvPr/>
        </p:nvSpPr>
        <p:spPr>
          <a:xfrm>
            <a:off x="244635" y="1752019"/>
            <a:ext cx="28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Layers over layers…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8FDF106-685E-3F79-D3CC-4AF933732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34" y="2844582"/>
            <a:ext cx="4986804" cy="97303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26453C8-6343-11ED-D0BD-7EE8F37B7557}"/>
              </a:ext>
            </a:extLst>
          </p:cNvPr>
          <p:cNvSpPr txBox="1"/>
          <p:nvPr/>
        </p:nvSpPr>
        <p:spPr>
          <a:xfrm>
            <a:off x="244635" y="2349000"/>
            <a:ext cx="28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Data frame: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3F5EA61-B7D3-F742-4845-67624543B942}"/>
              </a:ext>
            </a:extLst>
          </p:cNvPr>
          <p:cNvSpPr txBox="1"/>
          <p:nvPr/>
        </p:nvSpPr>
        <p:spPr>
          <a:xfrm>
            <a:off x="244635" y="4087490"/>
            <a:ext cx="28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Geom</a:t>
            </a:r>
            <a:r>
              <a:rPr lang="en-US" dirty="0"/>
              <a:t>: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EF946E4-9199-97E7-5D0D-AE43A2BEA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00" y="4588877"/>
            <a:ext cx="3930852" cy="901746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593C63AC-4881-FC5F-97C6-85FE68FC558E}"/>
              </a:ext>
            </a:extLst>
          </p:cNvPr>
          <p:cNvSpPr txBox="1"/>
          <p:nvPr/>
        </p:nvSpPr>
        <p:spPr>
          <a:xfrm>
            <a:off x="5736000" y="2349000"/>
            <a:ext cx="28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Aesthetic: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77659C5-C849-1347-F2D1-870D2DFC2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000" y="2844582"/>
            <a:ext cx="3911801" cy="920797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7360F7C0-EAB8-8A9E-34A9-BF52A3884DC4}"/>
              </a:ext>
            </a:extLst>
          </p:cNvPr>
          <p:cNvSpPr txBox="1"/>
          <p:nvPr/>
        </p:nvSpPr>
        <p:spPr>
          <a:xfrm>
            <a:off x="5736000" y="3869340"/>
            <a:ext cx="28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Matching/mapping variables to aesthetics</a:t>
            </a:r>
          </a:p>
        </p:txBody>
      </p:sp>
    </p:spTree>
    <p:extLst>
      <p:ext uri="{BB962C8B-B14F-4D97-AF65-F5344CB8AC3E}">
        <p14:creationId xmlns:p14="http://schemas.microsoft.com/office/powerpoint/2010/main" val="2975870948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UD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A"/>
      </a:accent1>
      <a:accent2>
        <a:srgbClr val="004E8A"/>
      </a:accent2>
      <a:accent3>
        <a:srgbClr val="009CDA"/>
      </a:accent3>
      <a:accent4>
        <a:srgbClr val="00689D"/>
      </a:accent4>
      <a:accent5>
        <a:srgbClr val="B5B5B5"/>
      </a:accent5>
      <a:accent6>
        <a:srgbClr val="535353"/>
      </a:accent6>
      <a:hlink>
        <a:srgbClr val="243572"/>
      </a:hlink>
      <a:folHlink>
        <a:srgbClr val="611C73"/>
      </a:folHlink>
    </a:clrScheme>
    <a:fontScheme name="TU Darmstadt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824</Words>
  <Application>Microsoft Office PowerPoint</Application>
  <PresentationFormat>Breitbild</PresentationFormat>
  <Paragraphs>173</Paragraphs>
  <Slides>16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Arial Black</vt:lpstr>
      <vt:lpstr>Calibri</vt:lpstr>
      <vt:lpstr>Wingdings</vt:lpstr>
      <vt:lpstr>Template</vt:lpstr>
      <vt:lpstr>The wonderful world of Data visualization with ggplot2 in R-Studio</vt:lpstr>
      <vt:lpstr>QR Code to the files for the excersise </vt:lpstr>
      <vt:lpstr>Agenda</vt:lpstr>
      <vt:lpstr>1. Why data visualization?</vt:lpstr>
      <vt:lpstr>2. Let's talk about ggplot2</vt:lpstr>
      <vt:lpstr>2. Let's talk about ggplot2</vt:lpstr>
      <vt:lpstr>3. Geoms and Aesthetics</vt:lpstr>
      <vt:lpstr>3. Geoms and Aesthetics</vt:lpstr>
      <vt:lpstr>3. Geoms and Aesthetics</vt:lpstr>
      <vt:lpstr>3. Geoms and Aesthetics</vt:lpstr>
      <vt:lpstr>4. Facets functions</vt:lpstr>
      <vt:lpstr>5. Labels and ANNOTATIONs</vt:lpstr>
      <vt:lpstr>6. A universe of possibilities</vt:lpstr>
      <vt:lpstr>6. A universe of possibilities</vt:lpstr>
      <vt:lpstr>6. A universe of possibilities</vt:lpstr>
      <vt:lpstr>7.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2023-05-22T13:03:01Z</dcterms:created>
  <dcterms:modified xsi:type="dcterms:W3CDTF">2024-11-27T07:37:13Z</dcterms:modified>
</cp:coreProperties>
</file>